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97" r:id="rId4"/>
    <p:sldId id="295" r:id="rId5"/>
    <p:sldId id="296" r:id="rId6"/>
    <p:sldId id="298" r:id="rId7"/>
    <p:sldId id="30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6" r:id="rId19"/>
    <p:sldId id="279" r:id="rId20"/>
    <p:sldId id="282" r:id="rId21"/>
    <p:sldId id="283" r:id="rId22"/>
    <p:sldId id="284" r:id="rId23"/>
  </p:sldIdLst>
  <p:sldSz cx="9144000" cy="6858000" type="screen4x3"/>
  <p:notesSz cx="6669088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51" autoAdjust="0"/>
  </p:normalViewPr>
  <p:slideViewPr>
    <p:cSldViewPr>
      <p:cViewPr>
        <p:scale>
          <a:sx n="100" d="100"/>
          <a:sy n="100" d="100"/>
        </p:scale>
        <p:origin x="-936" y="7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16BDB-6F14-4F21-827D-594639DDB8D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FBAC5-3378-41D0-B79D-E8D0674F7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8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3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Внесение актуального кода ОКВЭД обязательно! Таблица формируется на основании заключенных договоров и проведенных осмотров. Информация из этой таблицы</a:t>
            </a:r>
            <a:r>
              <a:rPr lang="ru-RU" sz="1200" baseline="0" dirty="0" smtClean="0"/>
              <a:t> подается в Управление </a:t>
            </a:r>
            <a:r>
              <a:rPr lang="ru-RU" sz="1200" baseline="0" dirty="0" err="1" smtClean="0"/>
              <a:t>Роспотребнадзора</a:t>
            </a:r>
            <a:r>
              <a:rPr lang="ru-RU" sz="1200" baseline="0" dirty="0" smtClean="0"/>
              <a:t> и в Мин здрав.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6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Распределяются данные согласно ОКВЭД предприятия.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6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Сводная таблица по результатам ПМО. Регулярная ошибка: сумма заключений оказывается меньше, чем всего осмотрено. А так же должно совпадать с данными </a:t>
            </a:r>
            <a:r>
              <a:rPr lang="ru-RU" dirty="0" err="1" smtClean="0"/>
              <a:t>таб</a:t>
            </a:r>
            <a:r>
              <a:rPr lang="ru-RU" dirty="0" smtClean="0"/>
              <a:t> 2516 в ф 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12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По данным этой таблицы можно оценить достоверность таблиц 5, 6, 6.1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41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Формируется на основании проведенных осмотров. Имеет внутренние контроли. Межтабличные логические контроли. Имеет корреляцию с формой №30 </a:t>
            </a:r>
            <a:r>
              <a:rPr lang="ru-RU" sz="1200" dirty="0" err="1" smtClean="0"/>
              <a:t>МедСтат</a:t>
            </a:r>
            <a:r>
              <a:rPr lang="ru-RU" sz="1200" dirty="0" smtClean="0"/>
              <a:t> (посещения врачей)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03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Информация Отдела Кадров медицинской организации Корреляция с Формой №30 (</a:t>
            </a:r>
            <a:r>
              <a:rPr lang="ru-RU" sz="1200" dirty="0" err="1" smtClean="0"/>
              <a:t>таб</a:t>
            </a:r>
            <a:r>
              <a:rPr lang="ru-RU" sz="1200" dirty="0" smtClean="0"/>
              <a:t> 2100 «Штаты»)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6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используются для подготовки отчета главного </a:t>
            </a:r>
            <a:r>
              <a:rPr lang="ru-RU" dirty="0" err="1" smtClean="0"/>
              <a:t>профпатолога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23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Учитывается заболевание, а не человек.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22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Данная таблица преимущественно заполняется нами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93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Заполняется в М.О. на основании осмотра и должно соответствовать направлениям в АУ «Югорский центр профессиональной патологии»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1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31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Обратите внимание, что в данную таблицу</a:t>
            </a:r>
            <a:r>
              <a:rPr lang="ru-RU" baseline="0" dirty="0" smtClean="0"/>
              <a:t> необходимо подавать только экспертизы по 282 приказу!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02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Каждая медицинская организация проводящая ПМО участвует в формировании Окружного реестра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10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33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3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68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1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6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</a:t>
            </a:r>
            <a:r>
              <a:rPr lang="ru-RU" baseline="0" dirty="0" smtClean="0"/>
              <a:t> вводная таблица отчета, необходимо внести данные по общему количеству </a:t>
            </a:r>
            <a:r>
              <a:rPr lang="ru-RU" baseline="0" dirty="0" err="1" smtClean="0"/>
              <a:t>вредников</a:t>
            </a:r>
            <a:r>
              <a:rPr lang="ru-RU" baseline="0" dirty="0" smtClean="0"/>
              <a:t>, подлежащих ПМО и осмотренных. Эти данные должны совпадать итоговыми значениями в следующих таблицах.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03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основании заключенных договоров. Сумма строк должна будет быть равна количеству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вредников</a:t>
            </a:r>
            <a:r>
              <a:rPr lang="ru-RU" baseline="0" dirty="0" smtClean="0"/>
              <a:t> в таблице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BAC5-3378-41D0-B79D-E8D0674F7DF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88D4-3EAE-47B0-8E90-5657B9FEFC3E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76488D4-3EAE-47B0-8E90-5657B9FEFC3E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D8D455-DB9B-4207-A841-BDBB48B067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tchet.cpphmao.ru/&#1086;&#1073;&#1091;&#1089;&#1083;&#1086;&#1074;&#1083;&#1077;&#1085;&#1072;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tchet.cpphmao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258425" cy="12433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1"/>
            <a:ext cx="8352928" cy="558924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</a:rPr>
              <a:t>Актуализация отчетных форм на портале http://otchet.cpphmao.ru/ АУ ХМАО – Югры</a:t>
            </a:r>
            <a:br>
              <a:rPr lang="ru-RU" sz="2600" b="1" dirty="0">
                <a:solidFill>
                  <a:schemeClr val="tx1"/>
                </a:solidFill>
              </a:rPr>
            </a:br>
            <a:r>
              <a:rPr lang="ru-RU" sz="2600" b="1" dirty="0">
                <a:solidFill>
                  <a:schemeClr val="tx1"/>
                </a:solidFill>
              </a:rPr>
              <a:t> «</a:t>
            </a:r>
            <a:r>
              <a:rPr lang="ru-RU" sz="2600" b="1" dirty="0" smtClean="0">
                <a:solidFill>
                  <a:schemeClr val="tx1"/>
                </a:solidFill>
              </a:rPr>
              <a:t>Центр профессиональной </a:t>
            </a:r>
            <a:r>
              <a:rPr lang="ru-RU" sz="2600" b="1" dirty="0">
                <a:solidFill>
                  <a:schemeClr val="tx1"/>
                </a:solidFill>
              </a:rPr>
              <a:t>патологии</a:t>
            </a:r>
            <a:r>
              <a:rPr lang="ru-RU" sz="2600" b="1" dirty="0" smtClean="0">
                <a:solidFill>
                  <a:schemeClr val="tx1"/>
                </a:solidFill>
              </a:rPr>
              <a:t>»</a:t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>
                <a:solidFill>
                  <a:schemeClr val="tx1"/>
                </a:solidFill>
              </a:rPr>
              <a:t>в </a:t>
            </a:r>
            <a:r>
              <a:rPr lang="ru-RU" sz="2600" b="1" dirty="0" smtClean="0">
                <a:solidFill>
                  <a:schemeClr val="tx1"/>
                </a:solidFill>
              </a:rPr>
              <a:t>соответствии </a:t>
            </a:r>
            <a:r>
              <a:rPr lang="ru-RU" sz="2600" b="1" dirty="0">
                <a:solidFill>
                  <a:schemeClr val="tx1"/>
                </a:solidFill>
              </a:rPr>
              <a:t>с приказом Депздрава Югры </a:t>
            </a:r>
            <a:r>
              <a:rPr lang="ru-RU" sz="2600" b="1" dirty="0" smtClean="0">
                <a:solidFill>
                  <a:schemeClr val="tx1"/>
                </a:solidFill>
              </a:rPr>
              <a:t/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>от </a:t>
            </a:r>
            <a:r>
              <a:rPr lang="ru-RU" sz="2600" b="1" dirty="0">
                <a:solidFill>
                  <a:schemeClr val="tx1"/>
                </a:solidFill>
              </a:rPr>
              <a:t>21.01.2018 № 21 «Об </a:t>
            </a:r>
            <a:r>
              <a:rPr lang="ru-RU" sz="2600" b="1" dirty="0" smtClean="0">
                <a:solidFill>
                  <a:schemeClr val="tx1"/>
                </a:solidFill>
              </a:rPr>
              <a:t>организации </a:t>
            </a:r>
            <a:r>
              <a:rPr lang="ru-RU" sz="2600" b="1" dirty="0">
                <a:solidFill>
                  <a:schemeClr val="tx1"/>
                </a:solidFill>
              </a:rPr>
              <a:t>профпатологической службы ХМАО – Югры</a:t>
            </a:r>
            <a:r>
              <a:rPr lang="ru-RU" sz="2600" b="1" dirty="0" smtClean="0">
                <a:solidFill>
                  <a:schemeClr val="tx1"/>
                </a:solidFill>
              </a:rPr>
              <a:t>»</a:t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Иванова Ирина Владимировна,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заместитель главного врача по организационно-методической работе АУ ХМАО – Югры  «Центр профессиональной патологии»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26 ноября 2019 г.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г. Ханты-Мансийск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Таблица 1.2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«Перечень организаций, прошедших ПМО»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1"/>
            <a:ext cx="91440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1420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Таблица 2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Охват периодическими медицинскими осмотрами по видам экономической деятельности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6161"/>
            <a:ext cx="9144000" cy="26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>
                <a:solidFill>
                  <a:schemeClr val="bg2">
                    <a:lumMod val="25000"/>
                  </a:schemeClr>
                </a:solidFill>
              </a:rPr>
              <a:t>Таблица 3</a:t>
            </a:r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3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06600"/>
            <a:ext cx="8856984" cy="3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Таблица 4.</a:t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«Производственные факторы»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540"/>
            <a:ext cx="9144000" cy="34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Таблица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b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«Осмотрено специалистами при проведении ПМО»</a:t>
            </a:r>
            <a:endParaRPr lang="ru-RU" sz="2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677"/>
            <a:ext cx="9144000" cy="27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b="1" dirty="0">
                <a:solidFill>
                  <a:schemeClr val="bg2">
                    <a:lumMod val="25000"/>
                  </a:schemeClr>
                </a:solidFill>
              </a:rPr>
              <a:t>Таблица </a:t>
            </a: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</a:rPr>
              <a:t>5.1</a:t>
            </a:r>
            <a:r>
              <a:rPr lang="ru-RU" sz="25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</a:rPr>
              <a:t>«Укомплектованность врачами </a:t>
            </a:r>
            <a:r>
              <a:rPr lang="ru-RU" sz="2500" b="1" dirty="0" err="1" smtClean="0">
                <a:solidFill>
                  <a:schemeClr val="bg2">
                    <a:lumMod val="25000"/>
                  </a:schemeClr>
                </a:solidFill>
              </a:rPr>
              <a:t>профпатологами</a:t>
            </a: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sz="2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708"/>
            <a:ext cx="9144000" cy="35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146" y="116632"/>
            <a:ext cx="8229600" cy="1589038"/>
          </a:xfrm>
        </p:spPr>
        <p:txBody>
          <a:bodyPr>
            <a:normAutofit fontScale="90000"/>
          </a:bodyPr>
          <a:lstStyle/>
          <a:p>
            <a:r>
              <a:rPr lang="ru-RU" sz="3500" b="1" dirty="0">
                <a:solidFill>
                  <a:schemeClr val="bg2">
                    <a:lumMod val="25000"/>
                  </a:schemeClr>
                </a:solidFill>
              </a:rPr>
              <a:t>Таблица 6 и </a:t>
            </a:r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</a:rPr>
              <a:t>6.1</a:t>
            </a:r>
            <a:r>
              <a:rPr lang="ru-RU" sz="35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</a:rPr>
              <a:t>«Функциональные и лабораторные исследования»</a:t>
            </a:r>
            <a:endParaRPr lang="ru-RU" sz="3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819"/>
            <a:ext cx="9144000" cy="2464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335"/>
            <a:ext cx="9144000" cy="27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7" y="504805"/>
            <a:ext cx="8229600" cy="1252728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Таблица 7</a:t>
            </a:r>
            <a:br>
              <a:rPr lang="ru-RU" sz="3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«Перечень впервые установленных и установленных повторно соматических заболеваний»</a:t>
            </a:r>
            <a:endParaRPr lang="ru-RU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2060848"/>
            <a:ext cx="8696325" cy="47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04805"/>
            <a:ext cx="8229600" cy="1252728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Таблица 8</a:t>
            </a:r>
            <a:br>
              <a:rPr lang="ru-RU" sz="3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«Перечень впервые установленных и установленных ранее профессиональных заболеваний».</a:t>
            </a:r>
            <a:endParaRPr lang="ru-RU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132856"/>
            <a:ext cx="8715375" cy="456210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5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772816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Таблица №9.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Список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лиц с установленным предварительным диагнозом профессионального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заболевания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6" y="2636912"/>
            <a:ext cx="88868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Актуальность проблемы своевременного и качественного внесения данных на портал </a:t>
            </a:r>
            <a:r>
              <a:rPr lang="en-US" sz="20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20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2000" b="1" dirty="0" smtClean="0">
                <a:solidFill>
                  <a:schemeClr val="tx1"/>
                </a:solidFill>
                <a:hlinkClick r:id="rId3"/>
              </a:rPr>
              <a:t>otchet.cpphmao.ru/</a:t>
            </a:r>
            <a:r>
              <a:rPr lang="ru-RU" sz="2000" b="1" dirty="0" smtClean="0">
                <a:solidFill>
                  <a:schemeClr val="tx1"/>
                </a:solidFill>
                <a:hlinkClick r:id="rId3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обусловлена следующими факторами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Центр </a:t>
            </a:r>
            <a:r>
              <a:rPr lang="ru-RU" sz="2000" b="1" dirty="0">
                <a:solidFill>
                  <a:schemeClr val="tx1"/>
                </a:solidFill>
              </a:rPr>
              <a:t>профессиональной </a:t>
            </a:r>
            <a:r>
              <a:rPr lang="ru-RU" sz="2000" b="1" dirty="0" smtClean="0">
                <a:solidFill>
                  <a:schemeClr val="tx1"/>
                </a:solidFill>
              </a:rPr>
              <a:t>патологии является головным </a:t>
            </a:r>
            <a:r>
              <a:rPr lang="ru-RU" sz="2000" b="1" dirty="0">
                <a:solidFill>
                  <a:schemeClr val="tx1"/>
                </a:solidFill>
              </a:rPr>
              <a:t>учреждением службы </a:t>
            </a:r>
            <a:r>
              <a:rPr lang="ru-RU" sz="2000" b="1" dirty="0" smtClean="0">
                <a:solidFill>
                  <a:schemeClr val="tx1"/>
                </a:solidFill>
              </a:rPr>
              <a:t>в Югре, проводит анализ состояния здоровья работающего населения, обеспечивает предоставление профильной статистической отчетности в </a:t>
            </a:r>
            <a:r>
              <a:rPr lang="ru-RU" sz="2000" b="1" dirty="0">
                <a:solidFill>
                  <a:schemeClr val="tx1"/>
                </a:solidFill>
              </a:rPr>
              <a:t>Минздрав </a:t>
            </a:r>
            <a:r>
              <a:rPr lang="ru-RU" sz="2000" b="1" dirty="0" smtClean="0">
                <a:solidFill>
                  <a:schemeClr val="tx1"/>
                </a:solidFill>
              </a:rPr>
              <a:t>России, УрФО, информации для Минтруда, межведомственной комиссии при Правительстве Югры и т.д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Обязательные медосмотры, проводимые по приказу 302-н, планируется учитывать, как профосмотры и 1-й этап диспансеризации, так как продекларированный Минздравом РФ план (в ХМАО – Югре – более 900 тыс. человек) одним лишь первичным звеном системы здравоохранения Югры выполнен быть не может!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37321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Таблица №10. Количество проведённых экспертиз профессиональной пригодности согласно приказу Министерства здравоохранения РФ от 5 мая 2016 г. №282н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254223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88487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68152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Таблица №12. Окружной реестр лиц, страдающих профессиональными заболеваниями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2780928"/>
            <a:ext cx="89058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229600" cy="41764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Благодарю за </a:t>
            </a:r>
            <a:r>
              <a:rPr lang="ru-RU" dirty="0" smtClean="0">
                <a:solidFill>
                  <a:schemeClr val="tx1"/>
                </a:solidFill>
              </a:rPr>
              <a:t>внимание!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13" y="429309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0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152347"/>
              </p:ext>
            </p:extLst>
          </p:nvPr>
        </p:nvGraphicFramePr>
        <p:xfrm>
          <a:off x="395536" y="1484784"/>
          <a:ext cx="8352928" cy="496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3068623"/>
                <a:gridCol w="2499996"/>
              </a:tblGrid>
              <a:tr h="829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При проведении ПМО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(приказ МЗ № 302н)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При проведении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профилактических осмотров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или 1 этапа диспансеризации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(приказ МЗ № 124н)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При проведении 2 этапа диспансеризации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(приказ МЗ № 124н)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488165">
                <a:tc>
                  <a:txBody>
                    <a:bodyPr/>
                    <a:lstStyle/>
                    <a:p>
                      <a:pPr marL="0" marR="0" indent="0" algn="l" defTabSz="13004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Терапевт,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гинеколог,</a:t>
                      </a:r>
                    </a:p>
                    <a:p>
                      <a:pPr marL="0" marR="0" indent="0" algn="l" defTabSz="13004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психиатр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нарколог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ОАК, ОАМ, холестерин, сахар крови</a:t>
                      </a:r>
                    </a:p>
                    <a:p>
                      <a:pPr algn="l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ФЛГ, ЭКГ, УЗИ молочных желез (ММГ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l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Терапевт,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гинеколог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ОАК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, холестерин, сахар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крови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ФЛГ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, ЭКГ, АД, измерение внутриглазного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давления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Терапевт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гинеколог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ЛОР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офтальмолог</a:t>
                      </a:r>
                    </a:p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колопроктолог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невролог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хирург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уролог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46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Невролог*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Офтальмолог*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Хирург*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Оториноларинголог*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Стоматолог*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Дерматовенеролог*</a:t>
                      </a:r>
                    </a:p>
                    <a:p>
                      <a:pPr algn="l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*назначаются дополнительно в зависимости от вида работ и вредных факторов</a:t>
                      </a:r>
                    </a:p>
                    <a:p>
                      <a:pPr marL="285750" indent="-285750" algn="l" fontAlgn="b">
                        <a:buFont typeface="Arial" charset="0"/>
                        <a:buChar char="•"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charset="0"/>
                        <a:buChar char="•"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Определение сердечно-сосудистого риска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Осмотр на выявление визуальных и иных локализаций онкологических заболеваний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Онкоцитология, ПСА, кал на скрытую кровь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Маммография или УЗИ молочных желез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Анкетирование,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антропометрия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Дуплексное сканирование БЦА,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ректороманоскопия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колоноскопия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ФГДС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РГ или КТ легких,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Спирография</a:t>
                      </a:r>
                    </a:p>
                    <a:p>
                      <a:pPr algn="ctr" fontAlgn="b"/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/>
                </a:solidFill>
              </a:rPr>
              <a:t>Набор исследований и осмотров специалистов (усредненный возраст 40-50 лет)</a:t>
            </a:r>
          </a:p>
        </p:txBody>
      </p:sp>
    </p:spTree>
    <p:extLst>
      <p:ext uri="{BB962C8B-B14F-4D97-AF65-F5344CB8AC3E}">
        <p14:creationId xmlns:p14="http://schemas.microsoft.com/office/powerpoint/2010/main" val="120551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084674"/>
              </p:ext>
            </p:extLst>
          </p:nvPr>
        </p:nvGraphicFramePr>
        <p:xfrm>
          <a:off x="395536" y="2132856"/>
          <a:ext cx="8496944" cy="423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9778"/>
                <a:gridCol w="737166"/>
              </a:tblGrid>
              <a:tr h="458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число медорганизаций, имеющих лицензии на проведение медицинских осмотров (предварительных, периодических)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всего, в том числе: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58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государственные медицинские организации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58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частные медицинские организации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58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фактическое число медорганизаций, проводящих медицинские осмотры (предварительные, периодические)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всего, в том числе: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58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государственные медицинские организации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58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частные медицинские организации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58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число медорганизаций,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предоставивших сведения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о проведенных медицинских осмотрах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за 3 квартал на портал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http://otchet.cpphmao.ru/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), всего, в том числе: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58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государственные медицинские организации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58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частные медицинские организации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Общие сведения по медицинским организациям, участвующим в </a:t>
            </a:r>
            <a:r>
              <a:rPr lang="ru-RU" sz="2400" b="1" dirty="0" smtClean="0">
                <a:solidFill>
                  <a:schemeClr val="tx1"/>
                </a:solidFill>
              </a:rPr>
              <a:t>проведении периодических </a:t>
            </a:r>
            <a:r>
              <a:rPr lang="ru-RU" sz="2400" b="1" dirty="0">
                <a:solidFill>
                  <a:schemeClr val="tx1"/>
                </a:solidFill>
              </a:rPr>
              <a:t>медицинских </a:t>
            </a:r>
            <a:r>
              <a:rPr lang="ru-RU" sz="2400" b="1" dirty="0" smtClean="0">
                <a:solidFill>
                  <a:schemeClr val="tx1"/>
                </a:solidFill>
              </a:rPr>
              <a:t>осмотров и зарегистрированным на портале  </a:t>
            </a:r>
            <a:r>
              <a:rPr lang="en-US" sz="2400" b="1" dirty="0" smtClean="0">
                <a:solidFill>
                  <a:schemeClr val="tx1"/>
                </a:solidFill>
              </a:rPr>
              <a:t>http</a:t>
            </a:r>
            <a:r>
              <a:rPr lang="en-US" sz="2400" b="1" dirty="0">
                <a:solidFill>
                  <a:schemeClr val="tx1"/>
                </a:solidFill>
              </a:rPr>
              <a:t>://otchet.cpphmao.ru/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1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Информация </a:t>
            </a:r>
            <a:r>
              <a:rPr lang="ru-RU" sz="2000" b="1" dirty="0" smtClean="0">
                <a:solidFill>
                  <a:schemeClr val="tx1"/>
                </a:solidFill>
              </a:rPr>
              <a:t>предоставляется в Систему </a:t>
            </a:r>
            <a:r>
              <a:rPr lang="ru-RU" sz="2000" b="1" dirty="0">
                <a:solidFill>
                  <a:schemeClr val="tx1"/>
                </a:solidFill>
              </a:rPr>
              <a:t>сбора отчетов по периодическим медицинским осмотрам Ханты-Мансийского автономного Округа – Югры (</a:t>
            </a:r>
            <a:r>
              <a:rPr lang="ru-RU" sz="2000" b="1" u="sng" dirty="0">
                <a:solidFill>
                  <a:schemeClr val="tx1"/>
                </a:solidFill>
                <a:hlinkClick r:id="rId3"/>
              </a:rPr>
              <a:t>https://otchet.cpphmao.ru/</a:t>
            </a:r>
            <a:r>
              <a:rPr lang="ru-RU" sz="2000" b="1" dirty="0">
                <a:solidFill>
                  <a:schemeClr val="tx1"/>
                </a:solidFill>
              </a:rPr>
              <a:t>) </a:t>
            </a:r>
            <a:r>
              <a:rPr lang="ru-RU" sz="2000" b="1" dirty="0" smtClean="0">
                <a:solidFill>
                  <a:schemeClr val="tx1"/>
                </a:solidFill>
              </a:rPr>
              <a:t>ежеквартального</a:t>
            </a:r>
            <a:r>
              <a:rPr lang="ru-RU" sz="2000" b="1" dirty="0">
                <a:solidFill>
                  <a:schemeClr val="tx1"/>
                </a:solidFill>
              </a:rPr>
              <a:t>, в срок до 10 числа месяца, следующего за отчетным кварталом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Из государственных медорганизаций данные не занесены следующими учреждениями: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</a:rPr>
              <a:t>Октябрьская районная больница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</a:rPr>
              <a:t>Игримская районная больниц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</a:rPr>
              <a:t>Пыть-Яхская окружная больница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</a:rPr>
              <a:t>Горноправдинская участковая больница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</a:rPr>
              <a:t>Сургутская районная поликлиника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</a:rPr>
              <a:t>Нижневартовская районная больница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</a:rPr>
              <a:t>Городские поликлиники №1, №3, №4 г. Сургута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</a:rPr>
              <a:t>Нефтеюганская окружная больница им. Яцкив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</a:rPr>
              <a:t>Нефтеюганская районная больница</a:t>
            </a:r>
          </a:p>
          <a:p>
            <a:pPr algn="just">
              <a:buFontTx/>
              <a:buChar char="-"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31" y="5791202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1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881119"/>
              </p:ext>
            </p:extLst>
          </p:nvPr>
        </p:nvGraphicFramePr>
        <p:xfrm>
          <a:off x="467544" y="1772816"/>
          <a:ext cx="8208912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численность работников предприятий и организаций, подлежащих периодическому медицинскому осмотру в отчетном периоде, всего: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117 681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в том числе: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численность работников предприятий и организаций, занятых на тяжелых работах и на работах с вредными и (или) опасными условиями труда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69 855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численность работников, занятых на работах, при выполнении которых обязательно проведение периодических медицинских осмотров (обследований), в целях охраны здоровья населения, предупреждения возникновения и распространения заболеваний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48 648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численность работников предприятий и организаций, прошедших периодические медицинские осмотры в отчетном периоде (по данным заключительных актов)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109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867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93,4%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69044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Итоги проведения ПМО за 9 месяцев 2019 года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по </a:t>
            </a:r>
            <a:r>
              <a:rPr lang="ru-RU" sz="2800" b="1" dirty="0">
                <a:solidFill>
                  <a:schemeClr val="tx1"/>
                </a:solidFill>
              </a:rPr>
              <a:t>данным отчетов </a:t>
            </a:r>
            <a:r>
              <a:rPr lang="ru-RU" sz="2800" b="1" dirty="0" smtClean="0">
                <a:solidFill>
                  <a:schemeClr val="tx1"/>
                </a:solidFill>
              </a:rPr>
              <a:t>24 медорганизаций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(40% от зарегистрированных на портале)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5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691396"/>
              </p:ext>
            </p:extLst>
          </p:nvPr>
        </p:nvGraphicFramePr>
        <p:xfrm>
          <a:off x="323529" y="1628800"/>
          <a:ext cx="864096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728"/>
                <a:gridCol w="1555015"/>
                <a:gridCol w="1944217"/>
              </a:tblGrid>
              <a:tr h="37084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Данные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РПН (2018 год)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Данные МО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(9 мес. 2019 года)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Число рабочих мест, являющихся вредными и/или опасными (по данным работодателей)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359 421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Число лиц, подлежащих периодическим медицинским осмотрам в Югре 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325 854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245 369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Число лиц, прошедших периодические медицинские осмотры (по данным заключительных актов)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322 438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109 867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2527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Примеры несопоставимости данных управления Роспотребнадзора и портала </a:t>
            </a:r>
            <a:r>
              <a:rPr lang="en-US" sz="2800" b="1" dirty="0">
                <a:solidFill>
                  <a:schemeClr val="tx1"/>
                </a:solidFill>
              </a:rPr>
              <a:t>http://otchet.cpphmao.ru/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05958" cy="10024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Таблица №1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«Численность работников»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8" y="332656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3" y="1496351"/>
            <a:ext cx="8723126" cy="4061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1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bg2">
                    <a:lumMod val="25000"/>
                  </a:schemeClr>
                </a:solidFill>
              </a:rPr>
              <a:t>Таблица №1.1</a:t>
            </a:r>
            <a:br>
              <a:rPr lang="ru-RU" sz="2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«Перечень предприятий, организаций, учреждений, работники которых подлежат периодическим медицинским осмотрам (обследованиям) в соответствии с приказом МЗ и СР от 12.04.2011 №302н»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80" y="5693642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420"/>
            <a:ext cx="9144000" cy="205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1778</TotalTime>
  <Words>980</Words>
  <Application>Microsoft Office PowerPoint</Application>
  <PresentationFormat>Экран (4:3)</PresentationFormat>
  <Paragraphs>173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Актуализация отчетных форм на портале http://otchet.cpphmao.ru/ АУ ХМАО – Югры  «Центр профессиональной патологии»  в соответствии с приказом Депздрава Югры  от 21.01.2018 № 21 «Об организации профпатологической службы ХМАО – Югры»   Иванова Ирина Владимировна,  заместитель главного врача по организационно-методической работе АУ ХМАО – Югры  «Центр профессиональной патологии»  26 ноября 2019 г. г. Ханты-Мансийск</vt:lpstr>
      <vt:lpstr>Презентация PowerPoint</vt:lpstr>
      <vt:lpstr>Набор исследований и осмотров специалистов (усредненный возраст 40-50 лет)</vt:lpstr>
      <vt:lpstr>Общие сведения по медицинским организациям, участвующим в проведении периодических медицинских осмотров и зарегистрированным на портале  http://otchet.cpphmao.ru/ </vt:lpstr>
      <vt:lpstr>Презентация PowerPoint</vt:lpstr>
      <vt:lpstr>Итоги проведения ПМО за 9 месяцев 2019 года  по данным отчетов 24 медорганизаций (40% от зарегистрированных на портале)</vt:lpstr>
      <vt:lpstr>Примеры несопоставимости данных управления Роспотребнадзора и портала http://otchet.cpphmao.ru/ </vt:lpstr>
      <vt:lpstr>Таблица №1 «Численность работников»</vt:lpstr>
      <vt:lpstr>Таблица №1.1 «Перечень предприятий, организаций, учреждений, работники которых подлежат периодическим медицинским осмотрам (обследованиям) в соответствии с приказом МЗ и СР от 12.04.2011 №302н»</vt:lpstr>
      <vt:lpstr>Таблица 1.2 «Перечень организаций, прошедших ПМО»</vt:lpstr>
      <vt:lpstr>Таблица 2 «Охват периодическими медицинскими осмотрами по видам экономической деятельности»</vt:lpstr>
      <vt:lpstr>Таблица 3.</vt:lpstr>
      <vt:lpstr>Таблица 4. «Производственные факторы»</vt:lpstr>
      <vt:lpstr>Таблица 5 «Осмотрено специалистами при проведении ПМО»</vt:lpstr>
      <vt:lpstr>Таблица 5.1 «Укомплектованность врачами профпатологами»</vt:lpstr>
      <vt:lpstr>Таблица 6 и 6.1 «Функциональные и лабораторные исследования»</vt:lpstr>
      <vt:lpstr>Таблица 7 «Перечень впервые установленных и установленных повторно соматических заболеваний»</vt:lpstr>
      <vt:lpstr>Таблица 8 «Перечень впервые установленных и установленных ранее профессиональных заболеваний».</vt:lpstr>
      <vt:lpstr>Таблица №9.  Список лиц с установленным предварительным диагнозом профессионального заболевания</vt:lpstr>
      <vt:lpstr>Таблица №10. Количество проведённых экспертиз профессиональной пригодности согласно приказу Министерства здравоохранения РФ от 5 мая 2016 г. №282н</vt:lpstr>
      <vt:lpstr>Таблица №12. Окружной реестр лиц, страдающих профессиональными заболеваниями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предоставления отчетности в АУ «Центр профессиональной патологии». Работа в Системе сбора отчетов по периодическим медицинским осмотрам Ханты-Мансийского автономного Округа – Югры (https://otchet.cpphmao.ru/). Отчеты в ПО «МедСтат».  Заведующий отделением медицинской статистики Игорь Олегович Щербаков</dc:title>
  <dc:creator>Щербаков Игорь Олегович</dc:creator>
  <cp:lastModifiedBy>Иванова Ирина Владимировна</cp:lastModifiedBy>
  <cp:revision>95</cp:revision>
  <cp:lastPrinted>2019-11-25T10:12:49Z</cp:lastPrinted>
  <dcterms:created xsi:type="dcterms:W3CDTF">2017-11-14T03:39:28Z</dcterms:created>
  <dcterms:modified xsi:type="dcterms:W3CDTF">2019-11-25T10:32:58Z</dcterms:modified>
</cp:coreProperties>
</file>